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</p:sldMasterIdLst>
  <p:notesMasterIdLst>
    <p:notesMasterId r:id="rId15"/>
  </p:notesMasterIdLst>
  <p:sldIdLst>
    <p:sldId id="267" r:id="rId3"/>
    <p:sldId id="258" r:id="rId4"/>
    <p:sldId id="259" r:id="rId5"/>
    <p:sldId id="269" r:id="rId6"/>
    <p:sldId id="263" r:id="rId7"/>
    <p:sldId id="262" r:id="rId8"/>
    <p:sldId id="261" r:id="rId9"/>
    <p:sldId id="271" r:id="rId10"/>
    <p:sldId id="265" r:id="rId11"/>
    <p:sldId id="272" r:id="rId12"/>
    <p:sldId id="270" r:id="rId13"/>
    <p:sldId id="273" r:id="rId14"/>
  </p:sldIdLst>
  <p:sldSz cx="14630400" cy="8229600"/>
  <p:notesSz cx="8229600" cy="14630400"/>
  <p:embeddedFontLst>
    <p:embeddedFont>
      <p:font typeface="Simplified Arabic" panose="02020603050405020304" pitchFamily="18" charset="-78"/>
      <p:regular r:id="rId16"/>
      <p:bold r:id="rId17"/>
    </p:embeddedFont>
    <p:embeddedFont>
      <p:font typeface="Segoe UI Variable Text Semiligh" pitchFamily="2" charset="0"/>
      <p:regular r:id="rId18"/>
    </p:embeddedFont>
    <p:embeddedFont>
      <p:font typeface="Sora Light" panose="020B0604020202020204" charset="0"/>
      <p:regular r:id="rId19"/>
    </p:embeddedFont>
    <p:embeddedFont>
      <p:font typeface="Alexandria Semi Bold" panose="020B0604020202020204" charset="-78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  <a:srgbClr val="1A2D7A"/>
    <a:srgbClr val="FFFFFF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8/24/2025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0"/>
            <a:ext cx="3291840" cy="438150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0"/>
            <a:ext cx="4937760" cy="4381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0"/>
            <a:ext cx="3291840" cy="438150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2D7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2D7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34.pn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33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32.png"/><Relationship Id="rId5" Type="http://schemas.openxmlformats.org/officeDocument/2006/relationships/tags" Target="../tags/tag13.xml"/><Relationship Id="rId10" Type="http://schemas.openxmlformats.org/officeDocument/2006/relationships/image" Target="../media/image31.png"/><Relationship Id="rId4" Type="http://schemas.openxmlformats.org/officeDocument/2006/relationships/tags" Target="../tags/tag12.xml"/><Relationship Id="rId9" Type="http://schemas.openxmlformats.org/officeDocument/2006/relationships/image" Target="../media/image30.png"/><Relationship Id="rId1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D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368552" y="1150620"/>
            <a:ext cx="7027164" cy="4564380"/>
          </a:xfrm>
          <a:prstGeom prst="rect">
            <a:avLst/>
          </a:prstGeom>
          <a:noFill/>
        </p:spPr>
        <p:txBody>
          <a:bodyPr wrap="square"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marL="0" indent="0" algn="ctr">
              <a:lnSpc>
                <a:spcPts val="9250"/>
              </a:lnSpc>
              <a:buNone/>
            </a:pPr>
            <a:r>
              <a:rPr lang="en-US" sz="792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lexandria Semi Bold" pitchFamily="34" charset="-122"/>
                <a:cs typeface="Times New Roman" panose="02020603050405020304" charset="0"/>
              </a:rPr>
              <a:t>Blood Donation Management System</a:t>
            </a:r>
          </a:p>
        </p:txBody>
      </p:sp>
      <p:sp>
        <p:nvSpPr>
          <p:cNvPr id="9" name="Rectangles 8"/>
          <p:cNvSpPr/>
          <p:nvPr/>
        </p:nvSpPr>
        <p:spPr>
          <a:xfrm>
            <a:off x="9372600" y="0"/>
            <a:ext cx="52578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2160"/>
          </a:p>
        </p:txBody>
      </p:sp>
      <p:sp>
        <p:nvSpPr>
          <p:cNvPr id="14" name="Text 1"/>
          <p:cNvSpPr/>
          <p:nvPr/>
        </p:nvSpPr>
        <p:spPr>
          <a:xfrm>
            <a:off x="649224" y="5157470"/>
            <a:ext cx="8465820" cy="11330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880" i="1" dirty="0">
                <a:solidFill>
                  <a:srgbClr val="E7EEF9"/>
                </a:solidFill>
                <a:latin typeface="Times New Roman" panose="02020603050405020304" charset="0"/>
                <a:ea typeface="Alexandria Semi Bold" pitchFamily="34" charset="-122"/>
                <a:cs typeface="Times New Roman" panose="02020603050405020304" charset="0"/>
              </a:rPr>
              <a:t>Connecting Donors, Hospitals, and Health Authorities</a:t>
            </a:r>
          </a:p>
        </p:txBody>
      </p:sp>
      <p:pic>
        <p:nvPicPr>
          <p:cNvPr id="16" name="Picture 15" descr="شعار_شركة_إيفا_فارم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690" y="1039495"/>
            <a:ext cx="4690745" cy="307530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0513060" y="4855845"/>
            <a:ext cx="2799080" cy="263080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36"/>
          <p:cNvSpPr/>
          <p:nvPr/>
        </p:nvSpPr>
        <p:spPr>
          <a:xfrm>
            <a:off x="12871450" y="7696653"/>
            <a:ext cx="1758950" cy="56197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" name="Oval 2"/>
          <p:cNvSpPr/>
          <p:nvPr/>
        </p:nvSpPr>
        <p:spPr>
          <a:xfrm>
            <a:off x="9173029" y="2032000"/>
            <a:ext cx="2888342" cy="274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969829" y="5442857"/>
            <a:ext cx="203200" cy="159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486121" y="5303394"/>
            <a:ext cx="2262158" cy="41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50"/>
              </a:lnSpc>
            </a:pPr>
            <a:r>
              <a:rPr lang="en-US" dirty="0" smtClean="0">
                <a:solidFill>
                  <a:srgbClr val="3B3535"/>
                </a:solidFill>
                <a:latin typeface="Alexandria Semi Bold" pitchFamily="34" charset="0"/>
                <a:cs typeface="Alexandria Semi Bold" pitchFamily="34" charset="-120"/>
              </a:rPr>
              <a:t>Total Test Cases</a:t>
            </a:r>
            <a:endParaRPr lang="en-US" dirty="0"/>
          </a:p>
        </p:txBody>
      </p:sp>
      <p:sp>
        <p:nvSpPr>
          <p:cNvPr id="6" name="Text 0"/>
          <p:cNvSpPr/>
          <p:nvPr/>
        </p:nvSpPr>
        <p:spPr>
          <a:xfrm>
            <a:off x="720209" y="569238"/>
            <a:ext cx="7130534" cy="676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 smtClean="0"/>
              <a:t>Test Case Summary</a:t>
            </a:r>
            <a:endParaRPr lang="en-US" sz="42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51" y="2518473"/>
            <a:ext cx="4228276" cy="930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87" y="3822305"/>
            <a:ext cx="3464141" cy="7940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287" y="4720778"/>
            <a:ext cx="3957540" cy="8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1"/>
      <p:bldP spid="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209" y="569238"/>
            <a:ext cx="7130534" cy="676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 &amp; Future Work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0209" y="1966436"/>
            <a:ext cx="4259461" cy="2201942"/>
          </a:xfrm>
          <a:prstGeom prst="roundRect">
            <a:avLst>
              <a:gd name="adj" fmla="val 4983"/>
            </a:avLst>
          </a:prstGeom>
          <a:solidFill>
            <a:srgbClr val="FFFAFA"/>
          </a:solidFill>
        </p:spPr>
      </p:sp>
      <p:sp>
        <p:nvSpPr>
          <p:cNvPr id="4" name="Shape 2"/>
          <p:cNvSpPr/>
          <p:nvPr/>
        </p:nvSpPr>
        <p:spPr>
          <a:xfrm>
            <a:off x="720209" y="1943576"/>
            <a:ext cx="4259461" cy="91440"/>
          </a:xfrm>
          <a:prstGeom prst="roundRect">
            <a:avLst>
              <a:gd name="adj" fmla="val 94528"/>
            </a:avLst>
          </a:prstGeom>
          <a:solidFill>
            <a:srgbClr val="1A2D7A"/>
          </a:solidFill>
        </p:spPr>
      </p:sp>
      <p:sp>
        <p:nvSpPr>
          <p:cNvPr id="5" name="Shape 3"/>
          <p:cNvSpPr/>
          <p:nvPr/>
        </p:nvSpPr>
        <p:spPr>
          <a:xfrm>
            <a:off x="2541210" y="1657826"/>
            <a:ext cx="617339" cy="617339"/>
          </a:xfrm>
          <a:prstGeom prst="roundRect">
            <a:avLst>
              <a:gd name="adj" fmla="val 148120"/>
            </a:avLst>
          </a:prstGeom>
          <a:solidFill>
            <a:srgbClr val="1A2D7A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53" y="1812131"/>
            <a:ext cx="246936" cy="3086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48809" y="2311995"/>
            <a:ext cx="3802261" cy="6767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Faster, Safer, Smarter Donation</a:t>
            </a:r>
            <a:endParaRPr lang="en-US" sz="2100" dirty="0"/>
          </a:p>
        </p:txBody>
      </p:sp>
      <p:sp>
        <p:nvSpPr>
          <p:cNvPr id="9" name="Shape 6"/>
          <p:cNvSpPr/>
          <p:nvPr/>
        </p:nvSpPr>
        <p:spPr>
          <a:xfrm>
            <a:off x="5185410" y="1966436"/>
            <a:ext cx="4259461" cy="2201942"/>
          </a:xfrm>
          <a:prstGeom prst="roundRect">
            <a:avLst>
              <a:gd name="adj" fmla="val 4983"/>
            </a:avLst>
          </a:prstGeom>
          <a:solidFill>
            <a:srgbClr val="FFFAFA"/>
          </a:solidFill>
        </p:spPr>
      </p:sp>
      <p:sp>
        <p:nvSpPr>
          <p:cNvPr id="10" name="Shape 7"/>
          <p:cNvSpPr/>
          <p:nvPr/>
        </p:nvSpPr>
        <p:spPr>
          <a:xfrm>
            <a:off x="5185410" y="1943576"/>
            <a:ext cx="4259461" cy="91440"/>
          </a:xfrm>
          <a:prstGeom prst="roundRect">
            <a:avLst>
              <a:gd name="adj" fmla="val 94528"/>
            </a:avLst>
          </a:prstGeom>
          <a:solidFill>
            <a:srgbClr val="1A2D7A"/>
          </a:solidFill>
        </p:spPr>
      </p:sp>
      <p:sp>
        <p:nvSpPr>
          <p:cNvPr id="11" name="Shape 8"/>
          <p:cNvSpPr/>
          <p:nvPr/>
        </p:nvSpPr>
        <p:spPr>
          <a:xfrm>
            <a:off x="7006411" y="1657826"/>
            <a:ext cx="617339" cy="617339"/>
          </a:xfrm>
          <a:prstGeom prst="roundRect">
            <a:avLst>
              <a:gd name="adj" fmla="val 148120"/>
            </a:avLst>
          </a:prstGeom>
          <a:solidFill>
            <a:srgbClr val="1A2D7A"/>
          </a:solidFill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554" y="1812131"/>
            <a:ext cx="246936" cy="3086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14010" y="2331680"/>
            <a:ext cx="2707838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Donor Motivation</a:t>
            </a:r>
            <a:endParaRPr lang="en-US" sz="2100" dirty="0"/>
          </a:p>
        </p:txBody>
      </p:sp>
      <p:sp>
        <p:nvSpPr>
          <p:cNvPr id="15" name="Shape 11"/>
          <p:cNvSpPr/>
          <p:nvPr/>
        </p:nvSpPr>
        <p:spPr>
          <a:xfrm>
            <a:off x="9650611" y="1966436"/>
            <a:ext cx="4259580" cy="2201942"/>
          </a:xfrm>
          <a:prstGeom prst="roundRect">
            <a:avLst>
              <a:gd name="adj" fmla="val 4983"/>
            </a:avLst>
          </a:prstGeom>
          <a:solidFill>
            <a:srgbClr val="FFFAFA"/>
          </a:solidFill>
        </p:spPr>
      </p:sp>
      <p:sp>
        <p:nvSpPr>
          <p:cNvPr id="16" name="Shape 12"/>
          <p:cNvSpPr/>
          <p:nvPr/>
        </p:nvSpPr>
        <p:spPr>
          <a:xfrm>
            <a:off x="9650611" y="1943576"/>
            <a:ext cx="4259580" cy="91440"/>
          </a:xfrm>
          <a:prstGeom prst="roundRect">
            <a:avLst>
              <a:gd name="adj" fmla="val 94528"/>
            </a:avLst>
          </a:prstGeom>
          <a:solidFill>
            <a:srgbClr val="1A2D7A"/>
          </a:solidFill>
        </p:spPr>
      </p:sp>
      <p:sp>
        <p:nvSpPr>
          <p:cNvPr id="17" name="Shape 13"/>
          <p:cNvSpPr/>
          <p:nvPr/>
        </p:nvSpPr>
        <p:spPr>
          <a:xfrm>
            <a:off x="11471731" y="1657826"/>
            <a:ext cx="617339" cy="617339"/>
          </a:xfrm>
          <a:prstGeom prst="roundRect">
            <a:avLst>
              <a:gd name="adj" fmla="val 148120"/>
            </a:avLst>
          </a:prstGeom>
          <a:solidFill>
            <a:srgbClr val="1A2D7A"/>
          </a:solidFill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6874" y="1812131"/>
            <a:ext cx="246936" cy="30861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79211" y="2313900"/>
            <a:ext cx="2707838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Reliable Inventory</a:t>
            </a:r>
            <a:endParaRPr lang="en-US" sz="2100" dirty="0"/>
          </a:p>
        </p:txBody>
      </p:sp>
      <p:sp>
        <p:nvSpPr>
          <p:cNvPr id="21" name="Text 16"/>
          <p:cNvSpPr/>
          <p:nvPr/>
        </p:nvSpPr>
        <p:spPr>
          <a:xfrm>
            <a:off x="720209" y="4506516"/>
            <a:ext cx="13189982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system revolutionizes blood donation by integrating efficiency, donor motivation, and reliable inventory management. This foundation sets the stage for significant advancements in public health.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720209" y="5289947"/>
            <a:ext cx="4259461" cy="2370296"/>
          </a:xfrm>
          <a:prstGeom prst="roundRect">
            <a:avLst>
              <a:gd name="adj" fmla="val 3647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933569" y="5503307"/>
            <a:ext cx="617339" cy="617339"/>
          </a:xfrm>
          <a:prstGeom prst="roundRect">
            <a:avLst>
              <a:gd name="adj" fmla="val 14810478"/>
            </a:avLst>
          </a:prstGeom>
          <a:solidFill>
            <a:srgbClr val="1A2D7A"/>
          </a:solidFill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352" y="5638324"/>
            <a:ext cx="277773" cy="34718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933569" y="6326386"/>
            <a:ext cx="2778562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National Integration</a:t>
            </a:r>
            <a:endParaRPr lang="en-US" sz="2100" dirty="0"/>
          </a:p>
        </p:txBody>
      </p:sp>
      <p:sp>
        <p:nvSpPr>
          <p:cNvPr id="26" name="Text 20"/>
          <p:cNvSpPr/>
          <p:nvPr/>
        </p:nvSpPr>
        <p:spPr>
          <a:xfrm>
            <a:off x="933569" y="6788229"/>
            <a:ext cx="3832741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Expanding to a unified national network.</a:t>
            </a: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>
            <a:off x="5185410" y="5289947"/>
            <a:ext cx="4259461" cy="2370296"/>
          </a:xfrm>
          <a:prstGeom prst="roundRect">
            <a:avLst>
              <a:gd name="adj" fmla="val 3647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</p:sp>
      <p:sp>
        <p:nvSpPr>
          <p:cNvPr id="28" name="Shape 22"/>
          <p:cNvSpPr/>
          <p:nvPr/>
        </p:nvSpPr>
        <p:spPr>
          <a:xfrm>
            <a:off x="5398770" y="5503307"/>
            <a:ext cx="617339" cy="617339"/>
          </a:xfrm>
          <a:prstGeom prst="roundRect">
            <a:avLst>
              <a:gd name="adj" fmla="val 14810478"/>
            </a:avLst>
          </a:prstGeom>
          <a:solidFill>
            <a:srgbClr val="1A2D7A"/>
          </a:solidFill>
        </p:spPr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8553" y="5638324"/>
            <a:ext cx="277773" cy="347186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5398770" y="6326386"/>
            <a:ext cx="2710934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Advanced Analytics</a:t>
            </a:r>
            <a:endParaRPr lang="en-US" sz="2100" dirty="0"/>
          </a:p>
        </p:txBody>
      </p:sp>
      <p:sp>
        <p:nvSpPr>
          <p:cNvPr id="31" name="Text 24"/>
          <p:cNvSpPr/>
          <p:nvPr/>
        </p:nvSpPr>
        <p:spPr>
          <a:xfrm>
            <a:off x="5398770" y="6788229"/>
            <a:ext cx="3832741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Predictive insights for demand and supply.</a:t>
            </a:r>
            <a:endParaRPr lang="en-US" sz="1600" dirty="0"/>
          </a:p>
        </p:txBody>
      </p:sp>
      <p:sp>
        <p:nvSpPr>
          <p:cNvPr id="32" name="Shape 25"/>
          <p:cNvSpPr/>
          <p:nvPr/>
        </p:nvSpPr>
        <p:spPr>
          <a:xfrm>
            <a:off x="9650611" y="5289947"/>
            <a:ext cx="4259580" cy="2370296"/>
          </a:xfrm>
          <a:prstGeom prst="roundRect">
            <a:avLst>
              <a:gd name="adj" fmla="val 3647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</p:sp>
      <p:sp>
        <p:nvSpPr>
          <p:cNvPr id="33" name="Shape 26"/>
          <p:cNvSpPr/>
          <p:nvPr/>
        </p:nvSpPr>
        <p:spPr>
          <a:xfrm>
            <a:off x="9863971" y="5503307"/>
            <a:ext cx="617339" cy="617339"/>
          </a:xfrm>
          <a:prstGeom prst="roundRect">
            <a:avLst>
              <a:gd name="adj" fmla="val 14810478"/>
            </a:avLst>
          </a:prstGeom>
          <a:solidFill>
            <a:srgbClr val="1A2D7A"/>
          </a:solidFill>
        </p:spPr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754" y="5638324"/>
            <a:ext cx="277773" cy="347186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9863971" y="6326386"/>
            <a:ext cx="2806422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Intuitive Mobile App</a:t>
            </a:r>
            <a:endParaRPr lang="en-US" sz="2100" dirty="0"/>
          </a:p>
        </p:txBody>
      </p:sp>
      <p:sp>
        <p:nvSpPr>
          <p:cNvPr id="36" name="Text 28"/>
          <p:cNvSpPr/>
          <p:nvPr/>
        </p:nvSpPr>
        <p:spPr>
          <a:xfrm>
            <a:off x="9863971" y="6788229"/>
            <a:ext cx="3832860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Enhancing accessibility for donors and staff.</a:t>
            </a:r>
            <a:endParaRPr lang="en-US" sz="1600" dirty="0"/>
          </a:p>
        </p:txBody>
      </p:sp>
      <p:sp>
        <p:nvSpPr>
          <p:cNvPr id="37" name="Rectangles 36"/>
          <p:cNvSpPr/>
          <p:nvPr/>
        </p:nvSpPr>
        <p:spPr>
          <a:xfrm>
            <a:off x="12871450" y="7696653"/>
            <a:ext cx="1758950" cy="56197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8" name="Rectangles 37"/>
          <p:cNvSpPr/>
          <p:nvPr/>
        </p:nvSpPr>
        <p:spPr>
          <a:xfrm>
            <a:off x="1981835" y="3131185"/>
            <a:ext cx="1707515" cy="121920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9" name="Rectangles 38"/>
          <p:cNvSpPr/>
          <p:nvPr/>
        </p:nvSpPr>
        <p:spPr>
          <a:xfrm>
            <a:off x="6339840" y="2985770"/>
            <a:ext cx="1949450" cy="1320800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40" name="Rectangles 39"/>
          <p:cNvSpPr/>
          <p:nvPr/>
        </p:nvSpPr>
        <p:spPr>
          <a:xfrm>
            <a:off x="10804525" y="2993390"/>
            <a:ext cx="1949450" cy="1364615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  <p:bldP spid="13" grpId="0"/>
      <p:bldP spid="13" grpId="1"/>
      <p:bldP spid="19" grpId="0"/>
      <p:bldP spid="19" grpId="1"/>
      <p:bldP spid="21" grpId="0"/>
      <p:bldP spid="21" grpId="1"/>
      <p:bldP spid="25" grpId="0"/>
      <p:bldP spid="25" grpId="1"/>
      <p:bldP spid="26" grpId="0"/>
      <p:bldP spid="26" grpId="1"/>
      <p:bldP spid="30" grpId="0"/>
      <p:bldP spid="30" grpId="1"/>
      <p:bldP spid="31" grpId="0"/>
      <p:bldP spid="31" grpId="1"/>
      <p:bldP spid="35" grpId="0"/>
      <p:bldP spid="35" grpId="1"/>
      <p:bldP spid="36" grpId="0"/>
      <p:bldP spid="36" grpId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36"/>
          <p:cNvSpPr/>
          <p:nvPr/>
        </p:nvSpPr>
        <p:spPr>
          <a:xfrm>
            <a:off x="12871450" y="7696653"/>
            <a:ext cx="1758950" cy="56197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3" name="Picture 2" descr="نقطة دم على خلفية بيضاء، ليها إيدين صغيرة بتعمل باي باي بشكل كرتوني وظري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0"/>
            <a:ext cx="6280604" cy="628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/>
          <p:cNvSpPr/>
          <p:nvPr/>
        </p:nvSpPr>
        <p:spPr>
          <a:xfrm>
            <a:off x="5626038" y="6356356"/>
            <a:ext cx="7130534" cy="676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 smtClean="0">
                <a:solidFill>
                  <a:srgbClr val="FF0000"/>
                </a:solidFill>
              </a:rPr>
              <a:t>Thank You</a:t>
            </a:r>
            <a:endParaRPr lang="en-US" sz="42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9971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522" y="586502"/>
            <a:ext cx="13137356" cy="14032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Critical Need: Addressing Blood Shortages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746522" y="3128328"/>
            <a:ext cx="7674293" cy="682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Chronic Shortages</a:t>
            </a: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50" y="2748280"/>
            <a:ext cx="1181735" cy="120269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12870180" y="7642225"/>
            <a:ext cx="1760220" cy="58737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2" name="Text 2"/>
          <p:cNvSpPr/>
          <p:nvPr/>
        </p:nvSpPr>
        <p:spPr>
          <a:xfrm>
            <a:off x="746522" y="1662113"/>
            <a:ext cx="7674293" cy="682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3B3535"/>
                </a:solidFill>
                <a:latin typeface="Simplified Arabic" panose="02020603050405020304" pitchFamily="18" charset="-78"/>
                <a:ea typeface="Sora Light" pitchFamily="34" charset="-122"/>
                <a:cs typeface="Simplified Arabic" panose="02020603050405020304" pitchFamily="18" charset="-78"/>
              </a:rPr>
              <a:t>1%</a:t>
            </a:r>
            <a:r>
              <a:rPr lang="en-US" sz="2000" b="1" dirty="0" smtClean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Donation Rate </a:t>
            </a:r>
          </a:p>
        </p:txBody>
      </p:sp>
      <p:sp>
        <p:nvSpPr>
          <p:cNvPr id="13" name="Text 2"/>
          <p:cNvSpPr/>
          <p:nvPr/>
        </p:nvSpPr>
        <p:spPr>
          <a:xfrm>
            <a:off x="746522" y="5579428"/>
            <a:ext cx="7674293" cy="682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Location Mismatch</a:t>
            </a: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endParaRPr lang="en-US" sz="1650" dirty="0"/>
          </a:p>
        </p:txBody>
      </p:sp>
      <p:sp>
        <p:nvSpPr>
          <p:cNvPr id="14" name="Text 2"/>
          <p:cNvSpPr/>
          <p:nvPr/>
        </p:nvSpPr>
        <p:spPr>
          <a:xfrm>
            <a:off x="746522" y="4353878"/>
            <a:ext cx="7674293" cy="682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Emergency </a:t>
            </a:r>
            <a:r>
              <a:rPr lang="en-US" sz="2000" b="1" dirty="0" smtClean="0">
                <a:solidFill>
                  <a:srgbClr val="3B3535"/>
                </a:solidFill>
                <a:latin typeface="Segoe UI Variable Text Semiligh" pitchFamily="2" charset="0"/>
                <a:ea typeface="Sora Light" pitchFamily="34" charset="-122"/>
                <a:cs typeface="Sora Light" pitchFamily="34" charset="-120"/>
              </a:rPr>
              <a:t>Delays</a:t>
            </a:r>
            <a:r>
              <a:rPr lang="en-US" sz="1650" b="1" dirty="0" smtClean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endParaRPr lang="en-US" sz="1650" dirty="0"/>
          </a:p>
        </p:txBody>
      </p:sp>
      <p:sp>
        <p:nvSpPr>
          <p:cNvPr id="15" name="Text 2"/>
          <p:cNvSpPr/>
          <p:nvPr/>
        </p:nvSpPr>
        <p:spPr>
          <a:xfrm>
            <a:off x="745887" y="6804978"/>
            <a:ext cx="7674293" cy="682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Manua</a:t>
            </a:r>
            <a:r>
              <a:rPr lang="en-US" sz="2000" b="1" dirty="0" err="1" smtClean="0">
                <a:solidFill>
                  <a:srgbClr val="3B3535"/>
                </a:solidFill>
                <a:latin typeface="Segoe UI Variable Text Semiligh" pitchFamily="2" charset="0"/>
                <a:ea typeface="Sora Light" pitchFamily="34" charset="-122"/>
                <a:cs typeface="Sora Light" pitchFamily="34" charset="-120"/>
              </a:rPr>
              <a:t>L</a:t>
            </a:r>
            <a:r>
              <a:rPr lang="en-US" sz="2000" b="1" dirty="0" smtClean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Outreach</a:t>
            </a: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endParaRPr lang="en-US" sz="1650" dirty="0"/>
          </a:p>
        </p:txBody>
      </p:sp>
      <p:sp>
        <p:nvSpPr>
          <p:cNvPr id="16" name="Rounded Rectangle 15"/>
          <p:cNvSpPr/>
          <p:nvPr/>
        </p:nvSpPr>
        <p:spPr>
          <a:xfrm>
            <a:off x="3642995" y="1372870"/>
            <a:ext cx="1191260" cy="121285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7" name="Rounded Rectangle 16"/>
          <p:cNvSpPr/>
          <p:nvPr/>
        </p:nvSpPr>
        <p:spPr>
          <a:xfrm>
            <a:off x="3663950" y="5251450"/>
            <a:ext cx="1203960" cy="110045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8" name="Rounded Rectangle 17"/>
          <p:cNvSpPr/>
          <p:nvPr/>
        </p:nvSpPr>
        <p:spPr>
          <a:xfrm>
            <a:off x="3796665" y="4081145"/>
            <a:ext cx="1037590" cy="106426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1" name="Rectangles 20"/>
          <p:cNvSpPr/>
          <p:nvPr/>
        </p:nvSpPr>
        <p:spPr>
          <a:xfrm>
            <a:off x="8100695" y="1990090"/>
            <a:ext cx="4769485" cy="436181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3251835" y="549592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92054"/>
            <a:ext cx="131137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Our Solution: A Unified Blood Management Platform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50738"/>
            <a:ext cx="131137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project aims to develop a comprehensive system that streamlines the entire blood donation ecosystem, focusing on these core objectives: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2439" y="4226639"/>
            <a:ext cx="541615" cy="541615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1594803" y="4355227"/>
            <a:ext cx="2897981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Donor Management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74704" y="4226639"/>
            <a:ext cx="541615" cy="541615"/>
          </a:xfrm>
          <a:prstGeom prst="rect">
            <a:avLst/>
          </a:prstGeom>
        </p:spPr>
      </p:pic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8287068" y="435522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Inventory Tracking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2439" y="5968048"/>
            <a:ext cx="541615" cy="541615"/>
          </a:xfrm>
          <a:prstGeom prst="rect">
            <a:avLst/>
          </a:prstGeom>
        </p:spPr>
      </p:pic>
      <p:sp>
        <p:nvSpPr>
          <p:cNvPr id="11" name="Text 6"/>
          <p:cNvSpPr/>
          <p:nvPr>
            <p:custDataLst>
              <p:tags r:id="rId6"/>
            </p:custDataLst>
          </p:nvPr>
        </p:nvSpPr>
        <p:spPr>
          <a:xfrm>
            <a:off x="1594803" y="6096635"/>
            <a:ext cx="3063002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Manual Requests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474704" y="5968048"/>
            <a:ext cx="541615" cy="541615"/>
          </a:xfrm>
          <a:prstGeom prst="rect">
            <a:avLst/>
          </a:prstGeom>
        </p:spPr>
      </p:pic>
      <p:sp>
        <p:nvSpPr>
          <p:cNvPr id="14" name="Text 8"/>
          <p:cNvSpPr/>
          <p:nvPr>
            <p:custDataLst>
              <p:tags r:id="rId8"/>
            </p:custDataLst>
          </p:nvPr>
        </p:nvSpPr>
        <p:spPr>
          <a:xfrm>
            <a:off x="8287068" y="609663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Donor Motivation</a:t>
            </a:r>
            <a:endParaRPr lang="en-US" sz="2200" dirty="0"/>
          </a:p>
        </p:txBody>
      </p:sp>
      <p:sp>
        <p:nvSpPr>
          <p:cNvPr id="18" name="Rectangles 17"/>
          <p:cNvSpPr/>
          <p:nvPr/>
        </p:nvSpPr>
        <p:spPr>
          <a:xfrm>
            <a:off x="12871450" y="7642225"/>
            <a:ext cx="1758950" cy="58737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  <p:bldP spid="8" grpId="0"/>
      <p:bldP spid="8" grpId="1"/>
      <p:bldP spid="11" grpId="0"/>
      <p:bldP spid="11" grpId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89848" y="923290"/>
            <a:ext cx="13155216" cy="6484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Stakeholders in Our Ecosystem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1489591" y="3852148"/>
            <a:ext cx="3112532" cy="3889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Donors</a:t>
            </a:r>
            <a:endParaRPr lang="en-US" sz="2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339" y="2102287"/>
            <a:ext cx="4637723" cy="463772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613" y="3957697"/>
            <a:ext cx="294918" cy="3686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29693" y="2539960"/>
            <a:ext cx="3112532" cy="3889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Hospitals</a:t>
            </a:r>
            <a:endParaRPr lang="en-US" sz="2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339" y="2102287"/>
            <a:ext cx="4637723" cy="463772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943" y="2991505"/>
            <a:ext cx="294918" cy="3686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48693" y="5740479"/>
            <a:ext cx="3112532" cy="3889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Admin: Health Authorities</a:t>
            </a:r>
            <a:endParaRPr lang="en-US" sz="2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339" y="2102287"/>
            <a:ext cx="4637723" cy="463772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5549" y="5761018"/>
            <a:ext cx="294918" cy="368618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12871450" y="7642225"/>
            <a:ext cx="1758950" cy="58737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8" grpId="0"/>
      <p:bldP spid="8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350" y="404098"/>
            <a:ext cx="11594902" cy="483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Admin Oversight: Ensuring System Integrity and Standards</a:t>
            </a:r>
          </a:p>
        </p:txBody>
      </p:sp>
      <p:sp>
        <p:nvSpPr>
          <p:cNvPr id="3" name="Text 1"/>
          <p:cNvSpPr/>
          <p:nvPr/>
        </p:nvSpPr>
        <p:spPr>
          <a:xfrm>
            <a:off x="514350" y="1181100"/>
            <a:ext cx="13601700" cy="539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administrative module provides comprehensive control and monitoring capabilities, vital for maintaining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system's integrity and adherence to health standards:</a:t>
            </a:r>
          </a:p>
        </p:txBody>
      </p:sp>
      <p:pic>
        <p:nvPicPr>
          <p:cNvPr id="4" name="Image 0" descr="preencoded.png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585" y="0"/>
            <a:ext cx="1440815" cy="11341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</p:pic>
      <p:sp>
        <p:nvSpPr>
          <p:cNvPr id="5" name="Text 2"/>
          <p:cNvSpPr/>
          <p:nvPr/>
        </p:nvSpPr>
        <p:spPr>
          <a:xfrm>
            <a:off x="679569" y="2013506"/>
            <a:ext cx="6621661" cy="4700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GB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Hospital Account Management</a:t>
            </a:r>
          </a:p>
        </p:txBody>
      </p:sp>
      <p:sp>
        <p:nvSpPr>
          <p:cNvPr id="6" name="Text 3"/>
          <p:cNvSpPr/>
          <p:nvPr/>
        </p:nvSpPr>
        <p:spPr>
          <a:xfrm>
            <a:off x="7768709" y="2013664"/>
            <a:ext cx="6621661" cy="4700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1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GB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Hospital Data Entry</a:t>
            </a:r>
          </a:p>
        </p:txBody>
      </p:sp>
      <p:sp>
        <p:nvSpPr>
          <p:cNvPr id="18" name="Rectangles 17"/>
          <p:cNvSpPr/>
          <p:nvPr/>
        </p:nvSpPr>
        <p:spPr>
          <a:xfrm>
            <a:off x="12871450" y="7642225"/>
            <a:ext cx="1758950" cy="58737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9" name="Rectangles 8"/>
          <p:cNvSpPr/>
          <p:nvPr/>
        </p:nvSpPr>
        <p:spPr>
          <a:xfrm>
            <a:off x="680085" y="2387600"/>
            <a:ext cx="6313170" cy="506349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75680" y="6342380"/>
            <a:ext cx="619125" cy="732790"/>
          </a:xfrm>
          <a:prstGeom prst="straightConnector1">
            <a:avLst/>
          </a:prstGeom>
          <a:ln w="85725"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Rectangles 10"/>
          <p:cNvSpPr/>
          <p:nvPr/>
        </p:nvSpPr>
        <p:spPr>
          <a:xfrm>
            <a:off x="7768590" y="2393950"/>
            <a:ext cx="6337300" cy="508254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12496800" y="24193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12485370" y="-762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  <p:bldP spid="6" grpId="0"/>
      <p:bldP spid="6" grpId="1"/>
      <p:bldP spid="9" grpId="0" animBg="1"/>
      <p:bldP spid="9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701" y="593090"/>
            <a:ext cx="12852678" cy="6181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Hospital Interface: Streamlined Stock Management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58495" y="1570990"/>
            <a:ext cx="13971905" cy="6813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Hospitals gain unprecedented control and visibility over their blood inventory with features designed for efficiency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and rapid response:</a:t>
            </a:r>
          </a:p>
        </p:txBody>
      </p:sp>
      <p:sp>
        <p:nvSpPr>
          <p:cNvPr id="4" name="Text 2"/>
          <p:cNvSpPr/>
          <p:nvPr/>
        </p:nvSpPr>
        <p:spPr>
          <a:xfrm>
            <a:off x="657701" y="2612469"/>
            <a:ext cx="7116961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7701" y="2612231"/>
            <a:ext cx="7116961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3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GB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Blood Inventory Management</a:t>
            </a:r>
          </a:p>
        </p:txBody>
      </p:sp>
      <p:sp>
        <p:nvSpPr>
          <p:cNvPr id="7" name="Text 5"/>
          <p:cNvSpPr/>
          <p:nvPr/>
        </p:nvSpPr>
        <p:spPr>
          <a:xfrm>
            <a:off x="7412990" y="2443480"/>
            <a:ext cx="4484370" cy="550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3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 Donation request</a:t>
            </a:r>
            <a:endParaRPr lang="en-US" altLang="en-GB" sz="2000" b="1" dirty="0">
              <a:solidFill>
                <a:srgbClr val="3B3535"/>
              </a:solidFill>
              <a:latin typeface="Sora Light" pitchFamily="34" charset="0"/>
              <a:ea typeface="Sora Light" pitchFamily="34" charset="-122"/>
              <a:cs typeface="Sora Light" pitchFamily="34" charset="-120"/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12871450" y="7642225"/>
            <a:ext cx="1758950" cy="58737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4" name="Text 7"/>
          <p:cNvSpPr/>
          <p:nvPr/>
        </p:nvSpPr>
        <p:spPr>
          <a:xfrm>
            <a:off x="657701" y="7318137"/>
            <a:ext cx="7116961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3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GB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Update &amp; Expiration Tracking</a:t>
            </a:r>
          </a:p>
        </p:txBody>
      </p:sp>
      <p:sp>
        <p:nvSpPr>
          <p:cNvPr id="16" name="Rectangles 15"/>
          <p:cNvSpPr/>
          <p:nvPr/>
        </p:nvSpPr>
        <p:spPr>
          <a:xfrm>
            <a:off x="7412990" y="2994025"/>
            <a:ext cx="6824980" cy="424370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0" name="Rectangles 9"/>
          <p:cNvSpPr/>
          <p:nvPr/>
        </p:nvSpPr>
        <p:spPr>
          <a:xfrm>
            <a:off x="657860" y="3082290"/>
            <a:ext cx="6263640" cy="417258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3867765" y="5805805"/>
            <a:ext cx="619125" cy="732790"/>
          </a:xfrm>
          <a:prstGeom prst="straightConnector1">
            <a:avLst/>
          </a:prstGeom>
          <a:ln w="85725"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6" grpId="0"/>
      <p:bldP spid="6" grpId="1"/>
      <p:bldP spid="7" grpId="0"/>
      <p:bldP spid="7" grpId="1"/>
      <p:bldP spid="14" grpId="0"/>
      <p:bldP spid="14" grpId="1"/>
      <p:bldP spid="16" grpId="0" animBg="1"/>
      <p:bldP spid="16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178" y="666710"/>
            <a:ext cx="12996148" cy="6847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Empowering Donors: Seamless and Rewarding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244163" y="2395736"/>
            <a:ext cx="6332696" cy="332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8980" y="1622425"/>
            <a:ext cx="12932410" cy="6661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donor-centric features are designed to make the donation process easy, transparent, and encouraging:</a:t>
            </a:r>
          </a:p>
        </p:txBody>
      </p:sp>
      <p:sp>
        <p:nvSpPr>
          <p:cNvPr id="5" name="Text 3"/>
          <p:cNvSpPr/>
          <p:nvPr/>
        </p:nvSpPr>
        <p:spPr>
          <a:xfrm>
            <a:off x="895310" y="2229009"/>
            <a:ext cx="6332696" cy="665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Effortless Registration</a:t>
            </a:r>
          </a:p>
        </p:txBody>
      </p:sp>
      <p:sp>
        <p:nvSpPr>
          <p:cNvPr id="6" name="Text 4"/>
          <p:cNvSpPr/>
          <p:nvPr/>
        </p:nvSpPr>
        <p:spPr>
          <a:xfrm>
            <a:off x="7328535" y="2308860"/>
            <a:ext cx="6332855" cy="5899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Targeted Requests</a:t>
            </a:r>
          </a:p>
        </p:txBody>
      </p:sp>
      <p:sp>
        <p:nvSpPr>
          <p:cNvPr id="18" name="Rectangles 17"/>
          <p:cNvSpPr/>
          <p:nvPr/>
        </p:nvSpPr>
        <p:spPr>
          <a:xfrm>
            <a:off x="12871450" y="7642225"/>
            <a:ext cx="1758950" cy="58737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1" name="Rectangles 10"/>
          <p:cNvSpPr/>
          <p:nvPr/>
        </p:nvSpPr>
        <p:spPr>
          <a:xfrm>
            <a:off x="895350" y="2835910"/>
            <a:ext cx="5750560" cy="45897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6" name="Rectangles 15"/>
          <p:cNvSpPr/>
          <p:nvPr/>
        </p:nvSpPr>
        <p:spPr>
          <a:xfrm>
            <a:off x="7328535" y="2852420"/>
            <a:ext cx="5977890" cy="466598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11" grpId="0" animBg="1"/>
      <p:bldP spid="11" grpId="1" animBg="1"/>
      <p:bldP spid="16" grpId="0" animBg="1"/>
      <p:bldP spid="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s 17"/>
          <p:cNvSpPr/>
          <p:nvPr/>
        </p:nvSpPr>
        <p:spPr>
          <a:xfrm>
            <a:off x="12871450" y="7642225"/>
            <a:ext cx="1758950" cy="58737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9" name="Text 7"/>
          <p:cNvSpPr/>
          <p:nvPr/>
        </p:nvSpPr>
        <p:spPr>
          <a:xfrm>
            <a:off x="589280" y="4114800"/>
            <a:ext cx="6332855" cy="7131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Valuable Rewards</a:t>
            </a:r>
          </a:p>
        </p:txBody>
      </p:sp>
      <p:sp>
        <p:nvSpPr>
          <p:cNvPr id="7" name="Text 5"/>
          <p:cNvSpPr/>
          <p:nvPr/>
        </p:nvSpPr>
        <p:spPr>
          <a:xfrm>
            <a:off x="577175" y="534432"/>
            <a:ext cx="6332696" cy="665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Flexible Response</a:t>
            </a:r>
          </a:p>
        </p:txBody>
      </p:sp>
      <p:sp>
        <p:nvSpPr>
          <p:cNvPr id="8" name="Text 6"/>
          <p:cNvSpPr/>
          <p:nvPr/>
        </p:nvSpPr>
        <p:spPr>
          <a:xfrm>
            <a:off x="6743025" y="534472"/>
            <a:ext cx="6332696" cy="665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Incentivized Giving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6520180" y="3612515"/>
            <a:ext cx="8110220" cy="46170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" name="Rectangles 1"/>
          <p:cNvSpPr/>
          <p:nvPr/>
        </p:nvSpPr>
        <p:spPr>
          <a:xfrm>
            <a:off x="773430" y="1200150"/>
            <a:ext cx="3502660" cy="24282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" name="Rectangles 2"/>
          <p:cNvSpPr/>
          <p:nvPr/>
        </p:nvSpPr>
        <p:spPr>
          <a:xfrm>
            <a:off x="900430" y="4827905"/>
            <a:ext cx="3502660" cy="242824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4" name="Rectangles 3"/>
          <p:cNvSpPr/>
          <p:nvPr/>
        </p:nvSpPr>
        <p:spPr>
          <a:xfrm>
            <a:off x="7038340" y="1200150"/>
            <a:ext cx="3502660" cy="242824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  <p:bldP spid="7" grpId="1"/>
      <p:bldP spid="8" grpId="0"/>
      <p:bldP spid="8" grpId="1"/>
      <p:bldP spid="13" grpId="0" animBg="1"/>
      <p:bldP spid="13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88658"/>
            <a:ext cx="11785640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Workflow: Hospital Donation Request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94324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intelligent process ensures timely blood supply based on real-time hospital needs.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8309" y="3209925"/>
            <a:ext cx="4371261" cy="866537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974884" y="4306372"/>
            <a:ext cx="3458051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Hospital Creates Request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9570" y="3209925"/>
            <a:ext cx="4371261" cy="866537"/>
          </a:xfrm>
          <a:prstGeom prst="rect">
            <a:avLst/>
          </a:prstGeom>
        </p:spPr>
      </p:pic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5346144" y="4306372"/>
            <a:ext cx="3938111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System matches &amp; Sends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500830" y="3223260"/>
            <a:ext cx="4371261" cy="866537"/>
          </a:xfrm>
          <a:prstGeom prst="rect">
            <a:avLst/>
          </a:prstGeom>
        </p:spPr>
      </p:pic>
      <p:sp>
        <p:nvSpPr>
          <p:cNvPr id="11" name="Text 6"/>
          <p:cNvSpPr/>
          <p:nvPr>
            <p:custDataLst>
              <p:tags r:id="rId6"/>
            </p:custDataLst>
          </p:nvPr>
        </p:nvSpPr>
        <p:spPr>
          <a:xfrm>
            <a:off x="9717405" y="4306372"/>
            <a:ext cx="392215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Donor Response &amp; Points</a:t>
            </a:r>
            <a:endParaRPr lang="en-US" sz="2200" dirty="0"/>
          </a:p>
        </p:txBody>
      </p:sp>
      <p:sp>
        <p:nvSpPr>
          <p:cNvPr id="18" name="Rectangles 17"/>
          <p:cNvSpPr/>
          <p:nvPr/>
        </p:nvSpPr>
        <p:spPr>
          <a:xfrm>
            <a:off x="12871450" y="7642225"/>
            <a:ext cx="1758950" cy="58737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4" name="Rectangles 13"/>
          <p:cNvSpPr/>
          <p:nvPr/>
        </p:nvSpPr>
        <p:spPr>
          <a:xfrm>
            <a:off x="1726565" y="5161915"/>
            <a:ext cx="2179955" cy="1870710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5" name="Rectangles 14"/>
          <p:cNvSpPr/>
          <p:nvPr/>
        </p:nvSpPr>
        <p:spPr>
          <a:xfrm>
            <a:off x="10597515" y="5133975"/>
            <a:ext cx="2179955" cy="1870710"/>
          </a:xfrm>
          <a:prstGeom prst="rect">
            <a:avLst/>
          </a:prstGeom>
          <a:blipFill rotWithShape="1"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6" name="Rectangles 15"/>
          <p:cNvSpPr/>
          <p:nvPr/>
        </p:nvSpPr>
        <p:spPr>
          <a:xfrm>
            <a:off x="6224905" y="5191125"/>
            <a:ext cx="2179955" cy="1870710"/>
          </a:xfrm>
          <a:prstGeom prst="rect">
            <a:avLst/>
          </a:prstGeom>
          <a:blipFill rotWithShape="1"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  <p:bldP spid="8" grpId="0"/>
      <p:bldP spid="8" grpId="1"/>
      <p:bldP spid="11" grpId="0"/>
      <p:bldP spid="11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0.12188976377962,&quot;left&quot;:61.609370078740156,&quot;top&quot;:332.80622047244094,&quot;width&quot;:1032.5812598425196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1125196850393,&quot;left&quot;:59.70937007874013,&quot;top&quot;:252.75,&quot;width&quot;:1032.581259842519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1125196850393,&quot;left&quot;:59.70937007874013,&quot;top&quot;:252.75,&quot;width&quot;:1032.581259842519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1125196850393,&quot;left&quot;:59.70937007874013,&quot;top&quot;:252.75,&quot;width&quot;:1032.581259842519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1125196850393,&quot;left&quot;:59.70937007874013,&quot;top&quot;:252.75,&quot;width&quot;:1032.581259842519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1125196850393,&quot;left&quot;:59.70937007874013,&quot;top&quot;:252.75,&quot;width&quot;:1032.581259842519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0.12188976377962,&quot;left&quot;:61.609370078740156,&quot;top&quot;:332.80622047244094,&quot;width&quot;:1032.581259842519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0.12188976377962,&quot;left&quot;:61.609370078740156,&quot;top&quot;:332.80622047244094,&quot;width&quot;:1032.581259842519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0.12188976377962,&quot;left&quot;:61.609370078740156,&quot;top&quot;:332.80622047244094,&quot;width&quot;:1032.581259842519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0.12188976377962,&quot;left&quot;:61.609370078740156,&quot;top&quot;:332.80622047244094,&quot;width&quot;:1032.581259842519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0.12188976377962,&quot;left&quot;:61.609370078740156,&quot;top&quot;:332.80622047244094,&quot;width&quot;:1032.581259842519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0.12188976377962,&quot;left&quot;:61.609370078740156,&quot;top&quot;:332.80622047244094,&quot;width&quot;:1032.581259842519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0.12188976377962,&quot;left&quot;:61.609370078740156,&quot;top&quot;:332.80622047244094,&quot;width&quot;:1032.581259842519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1125196850393,&quot;left&quot;:59.70937007874013,&quot;top&quot;:252.75,&quot;width&quot;:1032.581259842519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301</Words>
  <Application>Microsoft Office PowerPoint</Application>
  <PresentationFormat>Custom</PresentationFormat>
  <Paragraphs>63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Simplified Arabic</vt:lpstr>
      <vt:lpstr>Segoe UI Variable Text Semiligh</vt:lpstr>
      <vt:lpstr>Times New Roman</vt:lpstr>
      <vt:lpstr>Sora Light</vt:lpstr>
      <vt:lpstr>Alexandria Semi Bold</vt:lpstr>
      <vt:lpstr>Calibri</vt:lpstr>
      <vt:lpstr>Arial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gt</cp:lastModifiedBy>
  <cp:revision>47</cp:revision>
  <dcterms:created xsi:type="dcterms:W3CDTF">2025-08-19T14:08:00Z</dcterms:created>
  <dcterms:modified xsi:type="dcterms:W3CDTF">2025-08-24T08:28:54Z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3D989618510C47F7BD4603F0371A1E92_13</vt:lpwstr>
  </property>
  <property fmtid="{D5CDD505-2E9C-101B-9397-08002B2CF9AE}" pid="3" name="KSOProductBuildVer">
    <vt:lpwstr>2057-12.2.0.21936</vt:lpwstr>
  </property>
</Properties>
</file>